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52" d="100"/>
          <a:sy n="52" d="100"/>
        </p:scale>
        <p:origin x="55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02C9928-BAB4-4CA7-B3E7-016DEA5F6DA9}" type="datetimeFigureOut">
              <a:rPr lang="sr-Latn-RS" smtClean="0"/>
              <a:t>16.12.2021.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2313E-B1DD-44BD-97B3-45FBDF569671}" type="slidenum">
              <a:rPr lang="sr-Latn-RS" smtClean="0"/>
              <a:t>‹#›</a:t>
            </a:fld>
            <a:endParaRPr lang="sr-Latn-R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6006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C9928-BAB4-4CA7-B3E7-016DEA5F6DA9}" type="datetimeFigureOut">
              <a:rPr lang="sr-Latn-RS" smtClean="0"/>
              <a:t>16.12.2021.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2313E-B1DD-44BD-97B3-45FBDF56967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120295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C9928-BAB4-4CA7-B3E7-016DEA5F6DA9}" type="datetimeFigureOut">
              <a:rPr lang="sr-Latn-RS" smtClean="0"/>
              <a:t>16.12.2021.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2313E-B1DD-44BD-97B3-45FBDF569671}" type="slidenum">
              <a:rPr lang="sr-Latn-RS" smtClean="0"/>
              <a:t>‹#›</a:t>
            </a:fld>
            <a:endParaRPr lang="sr-Latn-R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0486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C9928-BAB4-4CA7-B3E7-016DEA5F6DA9}" type="datetimeFigureOut">
              <a:rPr lang="sr-Latn-RS" smtClean="0"/>
              <a:t>16.12.2021.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2313E-B1DD-44BD-97B3-45FBDF56967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411909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C9928-BAB4-4CA7-B3E7-016DEA5F6DA9}" type="datetimeFigureOut">
              <a:rPr lang="sr-Latn-RS" smtClean="0"/>
              <a:t>16.12.2021.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2313E-B1DD-44BD-97B3-45FBDF569671}" type="slidenum">
              <a:rPr lang="sr-Latn-RS" smtClean="0"/>
              <a:t>‹#›</a:t>
            </a:fld>
            <a:endParaRPr lang="sr-Latn-R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1224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C9928-BAB4-4CA7-B3E7-016DEA5F6DA9}" type="datetimeFigureOut">
              <a:rPr lang="sr-Latn-RS" smtClean="0"/>
              <a:t>16.12.2021.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2313E-B1DD-44BD-97B3-45FBDF56967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770474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C9928-BAB4-4CA7-B3E7-016DEA5F6DA9}" type="datetimeFigureOut">
              <a:rPr lang="sr-Latn-RS" smtClean="0"/>
              <a:t>16.12.2021.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2313E-B1DD-44BD-97B3-45FBDF56967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638871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C9928-BAB4-4CA7-B3E7-016DEA5F6DA9}" type="datetimeFigureOut">
              <a:rPr lang="sr-Latn-RS" smtClean="0"/>
              <a:t>16.12.2021.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2313E-B1DD-44BD-97B3-45FBDF56967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467791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C9928-BAB4-4CA7-B3E7-016DEA5F6DA9}" type="datetimeFigureOut">
              <a:rPr lang="sr-Latn-RS" smtClean="0"/>
              <a:t>16.12.2021.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2313E-B1DD-44BD-97B3-45FBDF56967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056336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C9928-BAB4-4CA7-B3E7-016DEA5F6DA9}" type="datetimeFigureOut">
              <a:rPr lang="sr-Latn-RS" smtClean="0"/>
              <a:t>16.12.2021.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2313E-B1DD-44BD-97B3-45FBDF56967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413895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C9928-BAB4-4CA7-B3E7-016DEA5F6DA9}" type="datetimeFigureOut">
              <a:rPr lang="sr-Latn-RS" smtClean="0"/>
              <a:t>16.12.2021.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2313E-B1DD-44BD-97B3-45FBDF569671}" type="slidenum">
              <a:rPr lang="sr-Latn-RS" smtClean="0"/>
              <a:t>‹#›</a:t>
            </a:fld>
            <a:endParaRPr lang="sr-Latn-R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9616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02C9928-BAB4-4CA7-B3E7-016DEA5F6DA9}" type="datetimeFigureOut">
              <a:rPr lang="sr-Latn-RS" smtClean="0"/>
              <a:t>16.12.2021.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EB2313E-B1DD-44BD-97B3-45FBDF569671}" type="slidenum">
              <a:rPr lang="sr-Latn-RS" smtClean="0"/>
              <a:t>‹#›</a:t>
            </a:fld>
            <a:endParaRPr lang="sr-Latn-R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7283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E01DD-5D32-4943-86A2-705E4EB541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 </a:t>
            </a:r>
            <a:r>
              <a:rPr lang="en-US" dirty="0" err="1"/>
              <a:t>mentalnom</a:t>
            </a:r>
            <a:r>
              <a:rPr lang="en-US" dirty="0"/>
              <a:t> </a:t>
            </a:r>
            <a:r>
              <a:rPr lang="en-US" dirty="0" err="1"/>
              <a:t>zdravlju</a:t>
            </a:r>
            <a:r>
              <a:rPr lang="en-US" dirty="0"/>
              <a:t> </a:t>
            </a:r>
            <a:r>
              <a:rPr lang="en-US" dirty="0" err="1"/>
              <a:t>gluvih</a:t>
            </a:r>
            <a:br>
              <a:rPr lang="sr-Latn-RS" dirty="0"/>
            </a:br>
            <a:r>
              <a:rPr lang="sr-Latn-RS" dirty="0"/>
              <a:t>…nastavak</a:t>
            </a:r>
            <a:r>
              <a:rPr lang="en-US" dirty="0"/>
              <a:t> </a:t>
            </a:r>
            <a:endParaRPr lang="sr-Latn-R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3782F6-0920-404F-A786-087F890CCC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735433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78812-43C9-4F9A-895D-7175E9F40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Psihoterapijske tehnike pogodne za rad sa gluvima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2AB64E-A009-45BF-874A-79747F764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sr-Latn-RS" dirty="0"/>
              <a:t>Art </a:t>
            </a:r>
            <a:r>
              <a:rPr lang="en-US" altLang="sr-Latn-RS" dirty="0" err="1"/>
              <a:t>terapija</a:t>
            </a:r>
            <a:endParaRPr lang="en-US" altLang="sr-Latn-RS" dirty="0"/>
          </a:p>
          <a:p>
            <a:r>
              <a:rPr lang="en-US" altLang="sr-Latn-RS" dirty="0" err="1"/>
              <a:t>Terapija</a:t>
            </a:r>
            <a:r>
              <a:rPr lang="en-US" altLang="sr-Latn-RS" dirty="0"/>
              <a:t> </a:t>
            </a:r>
            <a:r>
              <a:rPr lang="en-US" altLang="sr-Latn-RS" dirty="0" err="1"/>
              <a:t>igrom</a:t>
            </a:r>
            <a:r>
              <a:rPr lang="sr-Latn-RS" altLang="sr-Latn-RS" dirty="0"/>
              <a:t> (psihoanalitička play terapije, Melani Klajn)</a:t>
            </a:r>
            <a:endParaRPr lang="en-US" altLang="sr-Latn-RS" dirty="0"/>
          </a:p>
          <a:p>
            <a:r>
              <a:rPr lang="en-US" altLang="sr-Latn-RS" dirty="0" err="1"/>
              <a:t>Terapija</a:t>
            </a:r>
            <a:r>
              <a:rPr lang="en-US" altLang="sr-Latn-RS" dirty="0"/>
              <a:t> </a:t>
            </a:r>
            <a:r>
              <a:rPr lang="en-US" altLang="sr-Latn-RS" dirty="0" err="1"/>
              <a:t>plesom</a:t>
            </a:r>
            <a:endParaRPr lang="en-US" altLang="sr-Latn-RS" dirty="0"/>
          </a:p>
          <a:p>
            <a:r>
              <a:rPr lang="en-US" altLang="sr-Latn-RS" dirty="0" err="1"/>
              <a:t>Porodična</a:t>
            </a:r>
            <a:r>
              <a:rPr lang="en-US" altLang="sr-Latn-RS" dirty="0"/>
              <a:t> </a:t>
            </a:r>
            <a:r>
              <a:rPr lang="en-US" altLang="sr-Latn-RS" dirty="0" err="1"/>
              <a:t>terapija</a:t>
            </a:r>
            <a:endParaRPr lang="en-US" altLang="sr-Latn-RS" dirty="0"/>
          </a:p>
          <a:p>
            <a:pPr eaLnBrk="1" hangingPunct="1"/>
            <a:r>
              <a:rPr lang="sr-Latn-CS" altLang="sr-Latn-RS" dirty="0"/>
              <a:t>Bihejvioralna terapija (sistematska desenzitizacija, modelovanje,operantne procedure), KBT, odnosno REBT</a:t>
            </a:r>
          </a:p>
          <a:p>
            <a:endParaRPr lang="sr-Latn-RS" dirty="0"/>
          </a:p>
          <a:p>
            <a:r>
              <a:rPr lang="sr-Latn-RS" dirty="0"/>
              <a:t>Psihoterapijom se bave isključivo edukovani psihoterapeuti. </a:t>
            </a:r>
            <a:r>
              <a:rPr lang="sr-Latn-RS"/>
              <a:t>Psiholozi i psihijatri, koji su prirodno usmereni na znanja iz oblasti mentalnog zdravlja su najčešći, ali edukanti mogubiti i kantditati iz pomažućih profesija (i surdolozi)</a:t>
            </a:r>
          </a:p>
        </p:txBody>
      </p:sp>
    </p:spTree>
    <p:extLst>
      <p:ext uri="{BB962C8B-B14F-4D97-AF65-F5344CB8AC3E}">
        <p14:creationId xmlns:p14="http://schemas.microsoft.com/office/powerpoint/2010/main" val="1978253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87AED-3332-47E4-B0FD-96839FF0A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Prilagodjenost ličnosti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440970-7008-457E-B06D-41CDD0BE9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Jedan od faktora koji se dovodi u vezu sa mentalnim zdravljem su separaciona iskustva tokom razvoja</a:t>
            </a:r>
          </a:p>
          <a:p>
            <a:pPr eaLnBrk="1" hangingPunct="1"/>
            <a:r>
              <a:rPr lang="sr-Latn-RS" dirty="0"/>
              <a:t>Radoman (1997) </a:t>
            </a:r>
            <a:r>
              <a:rPr lang="sr-Latn-CS" altLang="sr-Latn-RS" sz="2400" dirty="0"/>
              <a:t>Uzorak: deca i omladina oštećenog sluha (161) na spram kontrolne grupe čujućih (153), na uzrastu od 7-18 godina</a:t>
            </a:r>
          </a:p>
          <a:p>
            <a:pPr eaLnBrk="1" hangingPunct="1"/>
            <a:r>
              <a:rPr lang="sr-Latn-CS" altLang="sr-Latn-RS" sz="2400" dirty="0"/>
              <a:t>Manifestovala su </a:t>
            </a:r>
            <a:r>
              <a:rPr lang="sr-Latn-CS" altLang="sr-Latn-RS" sz="2400" u="sng" dirty="0"/>
              <a:t>neprilagođenost u odnosima sa drugima</a:t>
            </a:r>
            <a:r>
              <a:rPr lang="sr-Latn-CS" altLang="sr-Latn-RS" sz="2400" dirty="0"/>
              <a:t> posebno sa emoc. važnim figurama(česta separaciona iskustva, agresija, povlačenje,zavisnost,preosetljivost,laganje,kra-đe i bežanje od škole kao i </a:t>
            </a:r>
            <a:r>
              <a:rPr lang="sr-Latn-CS" altLang="sr-Latn-RS" sz="2400" u="sng" dirty="0"/>
              <a:t>neprilagođenost self koncepta (</a:t>
            </a:r>
            <a:r>
              <a:rPr lang="sr-Latn-CS" altLang="sr-Latn-RS" sz="2400" dirty="0"/>
              <a:t>veća kod nagluvih nego kod gluvih)</a:t>
            </a:r>
            <a:endParaRPr lang="sr-Latn-CS" altLang="sr-Latn-RS" sz="2400" u="sng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055340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DEA28-81E1-4D4F-8C97-70834422A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3F4E9-A894-4804-B405-00F525763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sr-Latn-RS" dirty="0" err="1"/>
              <a:t>Uslovi</a:t>
            </a:r>
            <a:r>
              <a:rPr lang="en-US" altLang="sr-Latn-RS" dirty="0"/>
              <a:t> koji </a:t>
            </a:r>
            <a:r>
              <a:rPr lang="sr-Latn-CS" altLang="sr-Latn-RS" dirty="0"/>
              <a:t>utiču na prilagođenost ličnosti gluvih:</a:t>
            </a:r>
          </a:p>
          <a:p>
            <a:pPr eaLnBrk="1" hangingPunct="1">
              <a:buFontTx/>
              <a:buNone/>
            </a:pPr>
            <a:r>
              <a:rPr lang="sr-Latn-CS" altLang="sr-Latn-RS" dirty="0"/>
              <a:t>-gluvoća koja se pokazala povezanom sa intelektualnim i socijalnim statusom</a:t>
            </a:r>
          </a:p>
          <a:p>
            <a:pPr eaLnBrk="1" hangingPunct="1">
              <a:buFontTx/>
              <a:buNone/>
            </a:pPr>
            <a:r>
              <a:rPr lang="sr-Latn-CS" altLang="sr-Latn-RS" dirty="0"/>
              <a:t>-separacije kao primaran sredinski faktor</a:t>
            </a:r>
          </a:p>
          <a:p>
            <a:pPr eaLnBrk="1" hangingPunct="1">
              <a:buFontTx/>
              <a:buNone/>
            </a:pPr>
            <a:r>
              <a:rPr lang="sr-Latn-CS" altLang="sr-Latn-RS" dirty="0"/>
              <a:t>-nepovoljna porodična atmosfera kao sekundaran sredinski faktor (a koji je pokazao povezanost sa socijalnim statusom ).</a:t>
            </a:r>
            <a:endParaRPr lang="en-US" alt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059959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68A7B-9612-4B71-968C-27B78C77F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Separaciona iskustva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06B33-9D17-4205-A213-19EEB4DC2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altLang="sr-Latn-RS" dirty="0"/>
              <a:t>Na uzorku od 90 dece sa oštećenim sluhom (od 70Db na više) uzrasta od 7-12g. i 90 dece sa neoštećenim sluhom koji su izjednačeni na osnovu uzrasta, pola i IQ i razreda koji pohađaju u školi. Konstatovano je da deca s.o.s. nisu imala veći broj separacionih iskustava od kontrolne grupe ali da je njihova </a:t>
            </a:r>
            <a:r>
              <a:rPr lang="sr-Latn-CS" altLang="sr-Latn-RS" dirty="0">
                <a:solidFill>
                  <a:srgbClr val="FF0000"/>
                </a:solidFill>
              </a:rPr>
              <a:t>emocionalna povredivost na separaciona iskustva </a:t>
            </a:r>
            <a:r>
              <a:rPr lang="sr-Latn-CS" altLang="sr-Latn-RS" dirty="0"/>
              <a:t>bila veća </a:t>
            </a:r>
            <a:endParaRPr lang="en-US" altLang="sr-Latn-RS" dirty="0"/>
          </a:p>
          <a:p>
            <a:pPr eaLnBrk="1" hangingPunct="1"/>
            <a:r>
              <a:rPr lang="sr-Latn-CS" altLang="sr-Latn-RS" sz="2400" dirty="0"/>
              <a:t>Separaciona iskustva dece s.o.s. bila su povezana sa većom emocionalnom neprilagođenošću, sa povećanim konfliktima u odnosima sa emocionalno važnim figurama kao i nedovoljnom integrisanosti njihovog ponašanja</a:t>
            </a:r>
          </a:p>
          <a:p>
            <a:pPr eaLnBrk="1" hangingPunct="1"/>
            <a:r>
              <a:rPr lang="sr-Latn-CS" altLang="sr-Latn-RS" sz="2400" dirty="0"/>
              <a:t>Separaciona iskustva su statističkom analizom izdvojena kao primarni prediktivni faktor emocionalne neprilagođenosti dece s.o.s.</a:t>
            </a:r>
            <a:endParaRPr lang="en-US" altLang="sr-Latn-RS" sz="2400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18666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22D9B-6421-44F8-8C09-8505DAA61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r-Latn-RS" dirty="0"/>
              <a:t>Acting out (</a:t>
            </a:r>
            <a:r>
              <a:rPr lang="en-US" altLang="sr-Latn-RS" dirty="0" err="1"/>
              <a:t>prelazak</a:t>
            </a:r>
            <a:r>
              <a:rPr lang="en-US" altLang="sr-Latn-RS" dirty="0"/>
              <a:t> </a:t>
            </a:r>
            <a:r>
              <a:rPr lang="en-US" altLang="sr-Latn-RS" dirty="0" err="1"/>
              <a:t>na</a:t>
            </a:r>
            <a:r>
              <a:rPr lang="en-US" altLang="sr-Latn-RS" dirty="0"/>
              <a:t> </a:t>
            </a:r>
            <a:r>
              <a:rPr lang="en-US" altLang="sr-Latn-RS" dirty="0" err="1"/>
              <a:t>čin</a:t>
            </a:r>
            <a:r>
              <a:rPr lang="en-US" altLang="sr-Latn-RS" dirty="0"/>
              <a:t>)</a:t>
            </a:r>
            <a:r>
              <a:rPr lang="sr-Latn-RS" altLang="sr-Latn-RS" dirty="0"/>
              <a:t> kod adolescenata sa oštećenjem sluha</a:t>
            </a:r>
            <a:endParaRPr lang="sr-Latn-R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9D46A-5DBB-4C1B-92C1-AA5E66015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altLang="sr-Latn-RS" sz="2000" dirty="0"/>
              <a:t>Predstavlja zamenjivanje misli i verbalizacija akcijom u kojoj se pacijent angažuje. Agresija i nasilno, impulsivno ponašanje, nekad ponavljanje organizovanih radnji</a:t>
            </a:r>
          </a:p>
          <a:p>
            <a:r>
              <a:rPr lang="sr-Latn-CS" altLang="sr-Latn-RS" sz="2000" dirty="0"/>
              <a:t> Može se interpretirati kao supstitut  iskustva vezanog za prošle događaje, aktualizovanje nekog sećanja</a:t>
            </a:r>
          </a:p>
          <a:p>
            <a:r>
              <a:rPr lang="sr-Latn-CS" altLang="sr-Latn-RS" sz="2000" dirty="0"/>
              <a:t>Dešava se u situaciji:  a) ako  impuls nikad nije stekao verbalnu reprezentaciju,</a:t>
            </a:r>
          </a:p>
          <a:p>
            <a:pPr>
              <a:buFontTx/>
              <a:buNone/>
            </a:pPr>
            <a:r>
              <a:rPr lang="sr-Latn-CS" altLang="sr-Latn-RS" sz="2000" dirty="0"/>
              <a:t>   b) impuls je suviše intenzivan da bi se rasteretio verbalno, kroz reči, </a:t>
            </a:r>
          </a:p>
          <a:p>
            <a:pPr>
              <a:buFontTx/>
              <a:buNone/>
            </a:pPr>
            <a:r>
              <a:rPr lang="sr-Latn-CS" altLang="sr-Latn-RS" sz="2000" dirty="0"/>
              <a:t>   c) pacijentu nedostaje kapacitet za inhibiciju impulsa </a:t>
            </a:r>
            <a:endParaRPr lang="en-US" altLang="sr-Latn-RS" sz="2000" dirty="0"/>
          </a:p>
          <a:p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591365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9C36F-052B-4075-BF0E-5BF1561AC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Psihogena gluvoća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28E220-4269-495A-82D3-93917FDA1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r-Latn-CS" altLang="sr-Latn-RS" dirty="0"/>
              <a:t>Redak i specifičan poremećaj slušanja psihogenog porekla - delimična ili potpuna nesposobnost slušanja  iako je auditvni aparat intaktan izazvana emocionalnim i psihičkim poremećajem</a:t>
            </a:r>
            <a:endParaRPr lang="en-US" altLang="sr-Latn-RS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r-Latn-CS" altLang="sr-Latn-RS" dirty="0"/>
              <a:t>1. Najčešći tip je histerična (konverzivna) gluvoća. Psihički konflikt ili potisnuti nesvesni sadržaj konvertuje se u telesni simptom oštećenog sluha koji omogućava delimično rasterećenje od psihičke tenzije i anksioznosti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r-Latn-CS" altLang="sr-Latn-RS" dirty="0"/>
              <a:t>2. Gluvoća depresije (Devis) koja se sreće kod shizoidne strukture ličnosti: depresija, suicidne ideje,strahovi,hipohondrija itd.</a:t>
            </a:r>
            <a:endParaRPr lang="en-US" alt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318643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4E550-007A-4812-ADEB-20DDC0CD8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 intervencije za očuvanje mentalnog zdravlja/prevazilaženje bolesti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35ECB2-32F6-4782-BDBD-D8706724D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CS" sz="2000" dirty="0">
                <a:solidFill>
                  <a:schemeClr val="accent1"/>
                </a:solidFill>
              </a:rPr>
              <a:t>Biomedicinski tretman - </a:t>
            </a:r>
            <a:r>
              <a:rPr lang="sr-Latn-CS" sz="2000" dirty="0"/>
              <a:t>pre svega farmakoterapija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sr-Latn-CS" sz="2000" dirty="0">
                <a:solidFill>
                  <a:schemeClr val="accent1"/>
                </a:solidFill>
              </a:rPr>
              <a:t>Psihoterapija (i psihološko savetovanje)</a:t>
            </a:r>
          </a:p>
          <a:p>
            <a:pPr>
              <a:spcAft>
                <a:spcPts val="0"/>
              </a:spcAft>
              <a:defRPr/>
            </a:pPr>
            <a:r>
              <a:rPr lang="sr-Latn-CS" sz="2000" dirty="0">
                <a:solidFill>
                  <a:schemeClr val="accent1"/>
                </a:solidFill>
              </a:rPr>
              <a:t>Psihosocijalne intervencije </a:t>
            </a:r>
            <a:r>
              <a:rPr lang="sr-Latn-CS" sz="2000" dirty="0"/>
              <a:t>– usmerena ka poboljšanju socijalnog funkcionisanja i što uspešnijoj (re)integraciji u sve tokove društva - resocijalizacija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sr-Latn-CS" sz="2000" dirty="0"/>
              <a:t>Radna, rekreativna, socioterapijske grupe, radioničarski pristup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sr-Latn-CS" sz="2000" dirty="0">
                <a:solidFill>
                  <a:schemeClr val="accent1"/>
                </a:solidFill>
              </a:rPr>
              <a:t>Grupe samopomoći /podrške </a:t>
            </a:r>
            <a:r>
              <a:rPr lang="sr-Latn-CS" sz="2000" dirty="0"/>
              <a:t> – za osobe koje povezuju zajednički problemi – osobe sa posebnim potrebama, roditelji dece sa posebnim potrebama, lečeni alkoholičari, lečeni psihijatrijski bolesnici, žrtve nasilja itd... 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654128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CBA4B-2A48-47EF-BC20-1510266C9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Psihoterapija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D8B6CE-9C59-47A0-8405-7A1207989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r-Latn-CS" altLang="sr-Latn-RS" sz="2400" dirty="0"/>
              <a:t>Oblik </a:t>
            </a:r>
            <a:r>
              <a:rPr lang="sr-Latn-CS" altLang="sr-Latn-RS" sz="2400" dirty="0">
                <a:solidFill>
                  <a:schemeClr val="accent1"/>
                </a:solidFill>
              </a:rPr>
              <a:t>formalne</a:t>
            </a:r>
            <a:r>
              <a:rPr lang="sr-Latn-CS" altLang="sr-Latn-RS" sz="2400" dirty="0"/>
              <a:t> psihološke pomoći ljudima koji imaju određene psihičke tegobe (bolesti, probleme), kada nisu u stanju da ih samostalno prevaziđu, a prirodni sistemi pomoći i podrške bližnjih (rodbine, prijatelja) izostanu ili se pokažu kao nedovoljni, neodgovarajući)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sr-Latn-CS" altLang="sr-Latn-RS" sz="2400" dirty="0"/>
              <a:t> </a:t>
            </a:r>
            <a:r>
              <a:rPr lang="sr-Latn-CS" altLang="sr-Latn-RS" sz="1800" dirty="0"/>
              <a:t>(J. Srna i T. Vukosavljević-Gvozden)</a:t>
            </a:r>
            <a:endParaRPr lang="en-US" altLang="sr-Latn-RS" sz="1800" dirty="0"/>
          </a:p>
          <a:p>
            <a:r>
              <a:rPr lang="sr-Latn-RS" dirty="0"/>
              <a:t>Istorijski prva je nastala Frojdova psihoanaliza (kauč analiza); ona nije pogodna za osobeoštećenog sluha jer se prevashodno oslanja na verbalnu komunikaciju</a:t>
            </a:r>
          </a:p>
          <a:p>
            <a:r>
              <a:rPr lang="sr-Latn-RS" dirty="0"/>
              <a:t>„Slušanje očima, interpretacija rukama“ da li je znakovni jezik put u nesvesno?</a:t>
            </a:r>
          </a:p>
          <a:p>
            <a:r>
              <a:rPr lang="sr-Latn-RS" dirty="0"/>
              <a:t>http://lesenfantsdelapsychanalyse.com/breves-de-psychanalyse/eclairages/195-a-psychoanalyst-s-journey-into-the-deaf-world</a:t>
            </a:r>
          </a:p>
        </p:txBody>
      </p:sp>
    </p:spTree>
    <p:extLst>
      <p:ext uri="{BB962C8B-B14F-4D97-AF65-F5344CB8AC3E}">
        <p14:creationId xmlns:p14="http://schemas.microsoft.com/office/powerpoint/2010/main" val="4149651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FCE0A-3939-4A3A-B66F-6BEF4D451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Ciljevi, kod osoba oštećenog sluha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F5F61-56AE-44A7-BE03-B3FEEDBE9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r-Latn-CS" altLang="sr-Latn-RS" sz="2400" dirty="0">
                <a:solidFill>
                  <a:srgbClr val="FF0000"/>
                </a:solidFill>
              </a:rPr>
              <a:t>Harmoničniji razvoj ličnosti</a:t>
            </a:r>
            <a:r>
              <a:rPr lang="sr-Latn-CS" altLang="sr-Latn-RS" sz="2400" dirty="0"/>
              <a:t> , bolji self koncept, prihvatanje sebe i svojih ograničenja, </a:t>
            </a:r>
            <a:r>
              <a:rPr lang="sr-Latn-CS" altLang="sr-Latn-RS" sz="2400" dirty="0">
                <a:solidFill>
                  <a:srgbClr val="FF0000"/>
                </a:solidFill>
              </a:rPr>
              <a:t>zadovoljstvo sobom i svojim životom</a:t>
            </a:r>
            <a:r>
              <a:rPr lang="sr-Latn-CS" altLang="sr-Latn-RS" sz="2400" dirty="0"/>
              <a:t>.</a:t>
            </a:r>
            <a:endParaRPr lang="en-US" altLang="sr-Latn-RS" sz="2400" dirty="0"/>
          </a:p>
          <a:p>
            <a:pPr>
              <a:buFontTx/>
              <a:buNone/>
            </a:pPr>
            <a:r>
              <a:rPr lang="en-US" altLang="sr-Latn-RS" sz="2400" dirty="0" err="1"/>
              <a:t>Osim</a:t>
            </a:r>
            <a:r>
              <a:rPr lang="en-US" altLang="sr-Latn-RS" sz="2400" dirty="0"/>
              <a:t> b</a:t>
            </a:r>
            <a:r>
              <a:rPr lang="sr-Latn-CS" altLang="sr-Latn-RS" sz="2400" dirty="0"/>
              <a:t>olje</a:t>
            </a:r>
            <a:r>
              <a:rPr lang="en-US" altLang="sr-Latn-RS" sz="2400" dirty="0"/>
              <a:t>g</a:t>
            </a:r>
            <a:r>
              <a:rPr lang="sr-Latn-CS" altLang="sr-Latn-RS" sz="2400" dirty="0"/>
              <a:t> prilagođavanj</a:t>
            </a:r>
            <a:r>
              <a:rPr lang="en-US" altLang="sr-Latn-RS" sz="2400" dirty="0"/>
              <a:t>a</a:t>
            </a:r>
            <a:r>
              <a:rPr lang="sr-Latn-CS" altLang="sr-Latn-RS" sz="2400" dirty="0"/>
              <a:t> sredini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potencira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tretman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povišene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impulsivnosti</a:t>
            </a:r>
            <a:r>
              <a:rPr lang="sr-Latn-RS" altLang="sr-Latn-RS" sz="2400" dirty="0"/>
              <a:t>, </a:t>
            </a:r>
            <a:r>
              <a:rPr lang="en-US" altLang="sr-Latn-RS" sz="2400" dirty="0" err="1"/>
              <a:t>agresivnosti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razvoj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empatije</a:t>
            </a:r>
            <a:r>
              <a:rPr lang="en-US" altLang="sr-Latn-RS" sz="2400" dirty="0"/>
              <a:t>,</a:t>
            </a:r>
            <a:r>
              <a:rPr lang="sr-Latn-RS" altLang="sr-Latn-RS" sz="2400" dirty="0"/>
              <a:t> </a:t>
            </a:r>
            <a:r>
              <a:rPr lang="en-US" altLang="sr-Latn-RS" sz="2400" dirty="0" err="1"/>
              <a:t>proširivanje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opsega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objektnih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odnosa</a:t>
            </a:r>
            <a:r>
              <a:rPr lang="en-US" altLang="sr-Latn-RS" sz="2400" dirty="0"/>
              <a:t>, rad </a:t>
            </a:r>
            <a:r>
              <a:rPr lang="en-US" altLang="sr-Latn-RS" sz="2400" dirty="0" err="1"/>
              <a:t>na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socijalizaciji</a:t>
            </a:r>
            <a:r>
              <a:rPr lang="en-US" altLang="sr-Latn-RS" sz="2400" dirty="0"/>
              <a:t>, rad </a:t>
            </a:r>
            <a:r>
              <a:rPr lang="en-US" altLang="sr-Latn-RS" sz="2400" dirty="0" err="1"/>
              <a:t>na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psihopatologiji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itd</a:t>
            </a:r>
            <a:r>
              <a:rPr lang="en-US" altLang="sr-Latn-RS" sz="2400" dirty="0"/>
              <a:t>.</a:t>
            </a:r>
            <a:endParaRPr lang="sr-Latn-CS" altLang="sr-Latn-RS" sz="2400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2934771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38</TotalTime>
  <Words>761</Words>
  <Application>Microsoft Office PowerPoint</Application>
  <PresentationFormat>Widescreen</PresentationFormat>
  <Paragraphs>46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Tw Cen MT</vt:lpstr>
      <vt:lpstr>Tw Cen MT Condensed</vt:lpstr>
      <vt:lpstr>Wingdings 3</vt:lpstr>
      <vt:lpstr>Integral</vt:lpstr>
      <vt:lpstr>O mentalnom zdravlju gluvih …nastavak </vt:lpstr>
      <vt:lpstr>Prilagodjenost ličnosti</vt:lpstr>
      <vt:lpstr>PowerPoint Presentation</vt:lpstr>
      <vt:lpstr>Separaciona iskustva</vt:lpstr>
      <vt:lpstr>Acting out (prelazak na čin) kod adolescenata sa oštećenjem sluha</vt:lpstr>
      <vt:lpstr>Psihogena gluvoća</vt:lpstr>
      <vt:lpstr> intervencije za očuvanje mentalnog zdravlja/prevazilaženje bolesti</vt:lpstr>
      <vt:lpstr>Psihoterapija</vt:lpstr>
      <vt:lpstr>Ciljevi, kod osoba oštećenog sluha</vt:lpstr>
      <vt:lpstr>Psihoterapijske tehnike pogodne za rad sa gluvima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mentalnom zdravlju gluvih …nastavak </dc:title>
  <dc:creator>Sanja Dimoski</dc:creator>
  <cp:lastModifiedBy>Sanja Dimoski</cp:lastModifiedBy>
  <cp:revision>1</cp:revision>
  <dcterms:created xsi:type="dcterms:W3CDTF">2021-12-15T15:49:06Z</dcterms:created>
  <dcterms:modified xsi:type="dcterms:W3CDTF">2021-12-16T09:44:07Z</dcterms:modified>
</cp:coreProperties>
</file>